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Roboto" panose="02000000000000000000" pitchFamily="2" charset="0"/>
      <p:regular r:id="rId12"/>
      <p:bold r:id="rId13"/>
      <p:italic r:id="rId14"/>
      <p:boldItalic r:id="rId15"/>
    </p:embeddedFont>
    <p:embeddedFont>
      <p:font typeface="Roboto Light" panose="02000000000000000000" pitchFamily="2" charset="0"/>
      <p:regular r:id="rId16"/>
      <p:italic r:id="rId17"/>
    </p:embeddedFont>
    <p:embeddedFont>
      <p:font typeface="Roboto Medium" panose="02000000000000000000" pitchFamily="2" charset="0"/>
      <p:regular r:id="rId18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BABFF5-CE70-4875-9855-66539B4B0697}" v="6" dt="2025-11-03T02:10:19.4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45" d="100"/>
          <a:sy n="45" d="100"/>
        </p:scale>
        <p:origin x="66" y="1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rra, Beatriz" userId="e6060c3a-9758-4407-b990-c6e1d2c1c13c" providerId="ADAL" clId="{53F81360-969B-4C29-9BF6-253CBE629588}"/>
    <pc:docChg chg="modSld">
      <pc:chgData name="Guerra, Beatriz" userId="e6060c3a-9758-4407-b990-c6e1d2c1c13c" providerId="ADAL" clId="{53F81360-969B-4C29-9BF6-253CBE629588}" dt="2025-11-03T02:10:19.806" v="33" actId="20577"/>
      <pc:docMkLst>
        <pc:docMk/>
      </pc:docMkLst>
      <pc:sldChg chg="modSp mod">
        <pc:chgData name="Guerra, Beatriz" userId="e6060c3a-9758-4407-b990-c6e1d2c1c13c" providerId="ADAL" clId="{53F81360-969B-4C29-9BF6-253CBE629588}" dt="2025-11-03T02:10:19.806" v="33" actId="20577"/>
        <pc:sldMkLst>
          <pc:docMk/>
          <pc:sldMk cId="0" sldId="256"/>
        </pc:sldMkLst>
        <pc:spChg chg="mod">
          <ac:chgData name="Guerra, Beatriz" userId="e6060c3a-9758-4407-b990-c6e1d2c1c13c" providerId="ADAL" clId="{53F81360-969B-4C29-9BF6-253CBE629588}" dt="2025-11-03T02:10:19.806" v="33" actId="20577"/>
          <ac:spMkLst>
            <pc:docMk/>
            <pc:sldMk cId="0" sldId="256"/>
            <ac:spMk id="6" creationId="{00000000-0000-0000-0000-000000000000}"/>
          </ac:spMkLst>
        </pc:spChg>
      </pc:sldChg>
      <pc:sldChg chg="modSp mod">
        <pc:chgData name="Guerra, Beatriz" userId="e6060c3a-9758-4407-b990-c6e1d2c1c13c" providerId="ADAL" clId="{53F81360-969B-4C29-9BF6-253CBE629588}" dt="2025-11-03T02:08:47.970" v="2"/>
        <pc:sldMkLst>
          <pc:docMk/>
          <pc:sldMk cId="0" sldId="264"/>
        </pc:sldMkLst>
        <pc:spChg chg="mod">
          <ac:chgData name="Guerra, Beatriz" userId="e6060c3a-9758-4407-b990-c6e1d2c1c13c" providerId="ADAL" clId="{53F81360-969B-4C29-9BF6-253CBE629588}" dt="2025-11-03T02:08:47.970" v="2"/>
          <ac:spMkLst>
            <pc:docMk/>
            <pc:sldMk cId="0" sldId="264"/>
            <ac:spMk id="8" creationId="{00000000-0000-0000-0000-000000000000}"/>
          </ac:spMkLst>
        </pc:spChg>
      </pc:sldChg>
    </pc:docChg>
  </pc:docChgLst>
</pc:chgInfo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2580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svg"/><Relationship Id="rId4" Type="http://schemas.openxmlformats.org/officeDocument/2006/relationships/image" Target="../media/image16.svg"/><Relationship Id="rId9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8.png"/><Relationship Id="rId5" Type="http://schemas.openxmlformats.org/officeDocument/2006/relationships/image" Target="../media/image27.svg"/><Relationship Id="rId4" Type="http://schemas.openxmlformats.org/officeDocument/2006/relationships/image" Target="../media/image26.png"/><Relationship Id="rId9" Type="http://schemas.openxmlformats.org/officeDocument/2006/relationships/image" Target="../media/image31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1914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Agente Autônomo para Automação do Fluxo de Aprovação de Notas Fiscais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8564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Projeto Final do Curso I2A2 - Agentes Autônomos com Redes Generativas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80369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Grupo: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Agregadores I2A2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42174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Integrantes: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Beatriz Marques Guerra, José Carlos dos Passos, Guilherme Silveira Coelho, </a:t>
            </a:r>
            <a:r>
              <a:rPr lang="en-US" sz="175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Edvander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Maroto, Leny Reiff, Adriano Valadares, Rafael Castino, Expedito Hebert.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3662"/>
            <a:ext cx="8675608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 Custo Oculto do Processo Manual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93790" y="1935599"/>
            <a:ext cx="4904542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 Problema Real da Nossa Equipe</a:t>
            </a:r>
            <a:endParaRPr lang="en-US" sz="2500" dirty="0"/>
          </a:p>
        </p:txBody>
      </p:sp>
      <p:sp>
        <p:nvSpPr>
          <p:cNvPr id="4" name="Text 2"/>
          <p:cNvSpPr/>
          <p:nvPr/>
        </p:nvSpPr>
        <p:spPr>
          <a:xfrm>
            <a:off x="793790" y="2554962"/>
            <a:ext cx="6936938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Na Engenharia da nossa empresa (indústria química), o processo de validação de notas fiscais é 100% manual, consumindo recursos valiosos que deveriam estar focados em atividades estratégicas.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93790" y="3783211"/>
            <a:ext cx="6936938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Uma integrante do nosso grupo é a responsável direta por esta tarefa repetitiva, enfrentando diariamente o desafio de processar múltiplas notas fiscais manualmente.</a:t>
            </a:r>
            <a:endParaRPr lang="en-US" sz="1650" dirty="0"/>
          </a:p>
        </p:txBody>
      </p:sp>
      <p:sp>
        <p:nvSpPr>
          <p:cNvPr id="6" name="Shape 4"/>
          <p:cNvSpPr/>
          <p:nvPr/>
        </p:nvSpPr>
        <p:spPr>
          <a:xfrm>
            <a:off x="793790" y="5060037"/>
            <a:ext cx="6936938" cy="1605082"/>
          </a:xfrm>
          <a:prstGeom prst="roundRect">
            <a:avLst>
              <a:gd name="adj" fmla="val 5639"/>
            </a:avLst>
          </a:prstGeom>
          <a:solidFill>
            <a:srgbClr val="0F163E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174" y="5384602"/>
            <a:ext cx="269319" cy="215384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493877" y="5329238"/>
            <a:ext cx="6021467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Impacto Medido:</a:t>
            </a:r>
            <a:r>
              <a:rPr lang="en-US" sz="16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 tarefa consome </a:t>
            </a:r>
            <a:r>
              <a:rPr lang="en-US" sz="1650" b="1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11% do tempo produtivo</a:t>
            </a:r>
            <a:r>
              <a:rPr lang="en-US" sz="16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— até 26 horas por mês que poderiam ser dedicadas a projetos de engenharia de maior valor agregado.</a:t>
            </a:r>
            <a:endParaRPr lang="en-US" sz="16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4128" y="1962626"/>
            <a:ext cx="5300901" cy="530090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41640"/>
            <a:ext cx="7556421" cy="9922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Um Sistema Multi-Agente para Automação Ponta-a-Ponta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793790" y="1972032"/>
            <a:ext cx="7556421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Desenvolvemos uma solução inovadora baseada em IA Generativa que transforma completamente o fluxo de aprovação de notas fiscais, eliminando o trabalho manual e garantindo precisão e rastreabilidade.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2658785"/>
            <a:ext cx="158710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01</a:t>
            </a:r>
            <a:endParaRPr lang="en-US" sz="1250" dirty="0"/>
          </a:p>
        </p:txBody>
      </p:sp>
      <p:sp>
        <p:nvSpPr>
          <p:cNvPr id="6" name="Shape 3"/>
          <p:cNvSpPr/>
          <p:nvPr/>
        </p:nvSpPr>
        <p:spPr>
          <a:xfrm>
            <a:off x="793790" y="2905601"/>
            <a:ext cx="7556421" cy="22860"/>
          </a:xfrm>
          <a:prstGeom prst="rect">
            <a:avLst/>
          </a:prstGeom>
          <a:solidFill>
            <a:srgbClr val="5A6ED8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793790" y="3030617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Extração Inteligente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93790" y="3373874"/>
            <a:ext cx="755642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IA Generativa (Gemini) lê o PDF e extrai automaticamente o número do pedido com alta precisão</a:t>
            </a:r>
            <a:endParaRPr lang="en-US" sz="1250" dirty="0"/>
          </a:p>
        </p:txBody>
      </p:sp>
      <p:sp>
        <p:nvSpPr>
          <p:cNvPr id="9" name="Text 6"/>
          <p:cNvSpPr/>
          <p:nvPr/>
        </p:nvSpPr>
        <p:spPr>
          <a:xfrm>
            <a:off x="793790" y="3905726"/>
            <a:ext cx="158710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02</a:t>
            </a:r>
            <a:endParaRPr lang="en-US" sz="1250" dirty="0"/>
          </a:p>
        </p:txBody>
      </p:sp>
      <p:sp>
        <p:nvSpPr>
          <p:cNvPr id="10" name="Shape 7"/>
          <p:cNvSpPr/>
          <p:nvPr/>
        </p:nvSpPr>
        <p:spPr>
          <a:xfrm>
            <a:off x="793790" y="4152543"/>
            <a:ext cx="7556421" cy="22860"/>
          </a:xfrm>
          <a:prstGeom prst="rect">
            <a:avLst/>
          </a:prstGeom>
          <a:solidFill>
            <a:srgbClr val="5A6ED8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793790" y="4277558"/>
            <a:ext cx="2271355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Enriquecimento de Dados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793790" y="4620816"/>
            <a:ext cx="755642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Consulta ao sistema SAP (SQLite) para validar e complementar informações críticas</a:t>
            </a:r>
            <a:endParaRPr lang="en-US" sz="1250" dirty="0"/>
          </a:p>
        </p:txBody>
      </p:sp>
      <p:sp>
        <p:nvSpPr>
          <p:cNvPr id="13" name="Text 10"/>
          <p:cNvSpPr/>
          <p:nvPr/>
        </p:nvSpPr>
        <p:spPr>
          <a:xfrm>
            <a:off x="793790" y="5152668"/>
            <a:ext cx="158710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03</a:t>
            </a:r>
            <a:endParaRPr lang="en-US" sz="1250" dirty="0"/>
          </a:p>
        </p:txBody>
      </p:sp>
      <p:sp>
        <p:nvSpPr>
          <p:cNvPr id="14" name="Shape 11"/>
          <p:cNvSpPr/>
          <p:nvPr/>
        </p:nvSpPr>
        <p:spPr>
          <a:xfrm>
            <a:off x="793790" y="5399484"/>
            <a:ext cx="7556421" cy="22860"/>
          </a:xfrm>
          <a:prstGeom prst="rect">
            <a:avLst/>
          </a:prstGeom>
          <a:solidFill>
            <a:srgbClr val="5A6ED8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5" name="Text 12"/>
          <p:cNvSpPr/>
          <p:nvPr/>
        </p:nvSpPr>
        <p:spPr>
          <a:xfrm>
            <a:off x="793790" y="5524500"/>
            <a:ext cx="2462689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Orquestração da Aprovação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793790" y="5867757"/>
            <a:ext cx="755642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Interface Streamlit facilita a aprovação humana, atuando como webhook inteligente</a:t>
            </a:r>
            <a:endParaRPr lang="en-US" sz="1250" dirty="0"/>
          </a:p>
        </p:txBody>
      </p:sp>
      <p:sp>
        <p:nvSpPr>
          <p:cNvPr id="17" name="Text 14"/>
          <p:cNvSpPr/>
          <p:nvPr/>
        </p:nvSpPr>
        <p:spPr>
          <a:xfrm>
            <a:off x="793790" y="6399609"/>
            <a:ext cx="158710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04</a:t>
            </a:r>
            <a:endParaRPr lang="en-US" sz="1250" dirty="0"/>
          </a:p>
        </p:txBody>
      </p:sp>
      <p:sp>
        <p:nvSpPr>
          <p:cNvPr id="18" name="Shape 15"/>
          <p:cNvSpPr/>
          <p:nvPr/>
        </p:nvSpPr>
        <p:spPr>
          <a:xfrm>
            <a:off x="793790" y="6646426"/>
            <a:ext cx="7556421" cy="22860"/>
          </a:xfrm>
          <a:prstGeom prst="rect">
            <a:avLst/>
          </a:prstGeom>
          <a:solidFill>
            <a:srgbClr val="5A6ED8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9" name="Text 16"/>
          <p:cNvSpPr/>
          <p:nvPr/>
        </p:nvSpPr>
        <p:spPr>
          <a:xfrm>
            <a:off x="793790" y="6771442"/>
            <a:ext cx="2441377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Monitoramento Automático</a:t>
            </a:r>
            <a:endParaRPr lang="en-US" sz="1550" dirty="0"/>
          </a:p>
        </p:txBody>
      </p:sp>
      <p:sp>
        <p:nvSpPr>
          <p:cNvPr id="20" name="Text 17"/>
          <p:cNvSpPr/>
          <p:nvPr/>
        </p:nvSpPr>
        <p:spPr>
          <a:xfrm>
            <a:off x="793790" y="7114699"/>
            <a:ext cx="755642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Agente APScheduler garante cumprimento do timeout de 48h para conformidade</a:t>
            </a:r>
            <a:endParaRPr lang="en-US" sz="1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932" y="621387"/>
            <a:ext cx="6576179" cy="494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Arquitetura e Demonstração do Fluxo</a:t>
            </a:r>
            <a:endParaRPr lang="en-US" sz="3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8201" y="1432084"/>
            <a:ext cx="9133880" cy="394525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927823" y="4060384"/>
            <a:ext cx="1356193" cy="494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Processamen-to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4927823" y="4624653"/>
            <a:ext cx="1356193" cy="3952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Gemini extrai dados da nota</a:t>
            </a: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8410177" y="4109785"/>
            <a:ext cx="1356193" cy="2470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Validação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8410177" y="4427049"/>
            <a:ext cx="1356193" cy="5928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E-mail com webhooks aprovar/rejeitar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3190968" y="1788079"/>
            <a:ext cx="1356193" cy="247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Entrada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3190968" y="2105342"/>
            <a:ext cx="1356193" cy="3952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Upload de PDF via Streamlit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10095298" y="1788079"/>
            <a:ext cx="1356193" cy="494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Monitoramen-to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10095298" y="2352347"/>
            <a:ext cx="1356193" cy="5928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APScheduler timeout de 48 horas</a:t>
            </a:r>
            <a:endParaRPr lang="en-US" sz="1050" dirty="0"/>
          </a:p>
        </p:txBody>
      </p:sp>
      <p:sp>
        <p:nvSpPr>
          <p:cNvPr id="12" name="Text 9"/>
          <p:cNvSpPr/>
          <p:nvPr/>
        </p:nvSpPr>
        <p:spPr>
          <a:xfrm>
            <a:off x="6690613" y="1788079"/>
            <a:ext cx="1356193" cy="247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Consulta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6690613" y="2105342"/>
            <a:ext cx="1356193" cy="3952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Verificação no DB (simula SAP)</a:t>
            </a:r>
            <a:endParaRPr lang="en-US" sz="1050" dirty="0"/>
          </a:p>
        </p:txBody>
      </p:sp>
      <p:sp>
        <p:nvSpPr>
          <p:cNvPr id="14" name="Shape 11"/>
          <p:cNvSpPr/>
          <p:nvPr/>
        </p:nvSpPr>
        <p:spPr>
          <a:xfrm>
            <a:off x="790932" y="5555218"/>
            <a:ext cx="6445210" cy="957143"/>
          </a:xfrm>
          <a:prstGeom prst="roundRect">
            <a:avLst>
              <a:gd name="adj" fmla="val 6942"/>
            </a:avLst>
          </a:prstGeom>
          <a:solidFill>
            <a:srgbClr val="000018">
              <a:alpha val="95000"/>
            </a:srgbClr>
          </a:solidFill>
          <a:ln w="2286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5" name="Text 12"/>
          <p:cNvSpPr/>
          <p:nvPr/>
        </p:nvSpPr>
        <p:spPr>
          <a:xfrm>
            <a:off x="971907" y="5736193"/>
            <a:ext cx="1977390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Entrada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971907" y="6078260"/>
            <a:ext cx="6083260" cy="2531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Streamlit fornece interface intuitiva para upload de notas fiscais em PDF</a:t>
            </a:r>
            <a:endParaRPr lang="en-US" sz="1200" dirty="0"/>
          </a:p>
        </p:txBody>
      </p:sp>
      <p:sp>
        <p:nvSpPr>
          <p:cNvPr id="17" name="Shape 14"/>
          <p:cNvSpPr/>
          <p:nvPr/>
        </p:nvSpPr>
        <p:spPr>
          <a:xfrm>
            <a:off x="7394258" y="5555218"/>
            <a:ext cx="6445210" cy="957143"/>
          </a:xfrm>
          <a:prstGeom prst="roundRect">
            <a:avLst>
              <a:gd name="adj" fmla="val 6942"/>
            </a:avLst>
          </a:prstGeom>
          <a:solidFill>
            <a:srgbClr val="000018">
              <a:alpha val="95000"/>
            </a:srgbClr>
          </a:solidFill>
          <a:ln w="2286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8" name="Text 15"/>
          <p:cNvSpPr/>
          <p:nvPr/>
        </p:nvSpPr>
        <p:spPr>
          <a:xfrm>
            <a:off x="7575233" y="5736193"/>
            <a:ext cx="1977390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Inteligência</a:t>
            </a:r>
            <a:endParaRPr lang="en-US" sz="1550" dirty="0"/>
          </a:p>
        </p:txBody>
      </p:sp>
      <p:sp>
        <p:nvSpPr>
          <p:cNvPr id="19" name="Text 16"/>
          <p:cNvSpPr/>
          <p:nvPr/>
        </p:nvSpPr>
        <p:spPr>
          <a:xfrm>
            <a:off x="7575233" y="6078260"/>
            <a:ext cx="6083260" cy="2531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Gemini processa e extrai dados estruturados automaticamente</a:t>
            </a:r>
            <a:endParaRPr lang="en-US" sz="1200" dirty="0"/>
          </a:p>
        </p:txBody>
      </p:sp>
      <p:sp>
        <p:nvSpPr>
          <p:cNvPr id="20" name="Shape 17"/>
          <p:cNvSpPr/>
          <p:nvPr/>
        </p:nvSpPr>
        <p:spPr>
          <a:xfrm>
            <a:off x="790932" y="6670477"/>
            <a:ext cx="6445210" cy="957143"/>
          </a:xfrm>
          <a:prstGeom prst="roundRect">
            <a:avLst>
              <a:gd name="adj" fmla="val 6942"/>
            </a:avLst>
          </a:prstGeom>
          <a:solidFill>
            <a:srgbClr val="000018">
              <a:alpha val="95000"/>
            </a:srgbClr>
          </a:solidFill>
          <a:ln w="2286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21" name="Text 18"/>
          <p:cNvSpPr/>
          <p:nvPr/>
        </p:nvSpPr>
        <p:spPr>
          <a:xfrm>
            <a:off x="971907" y="6851452"/>
            <a:ext cx="1977390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Memória de Estado</a:t>
            </a:r>
            <a:endParaRPr lang="en-US" sz="1550" dirty="0"/>
          </a:p>
        </p:txBody>
      </p:sp>
      <p:sp>
        <p:nvSpPr>
          <p:cNvPr id="22" name="Text 19"/>
          <p:cNvSpPr/>
          <p:nvPr/>
        </p:nvSpPr>
        <p:spPr>
          <a:xfrm>
            <a:off x="971907" y="7193518"/>
            <a:ext cx="6083260" cy="2531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SQLite mantém histórico completo e rastreabilidade do processamento</a:t>
            </a:r>
            <a:endParaRPr lang="en-US" sz="1200" dirty="0"/>
          </a:p>
        </p:txBody>
      </p:sp>
      <p:sp>
        <p:nvSpPr>
          <p:cNvPr id="23" name="Shape 20"/>
          <p:cNvSpPr/>
          <p:nvPr/>
        </p:nvSpPr>
        <p:spPr>
          <a:xfrm>
            <a:off x="7394258" y="6670477"/>
            <a:ext cx="6445210" cy="957143"/>
          </a:xfrm>
          <a:prstGeom prst="roundRect">
            <a:avLst>
              <a:gd name="adj" fmla="val 6942"/>
            </a:avLst>
          </a:prstGeom>
          <a:solidFill>
            <a:srgbClr val="000018">
              <a:alpha val="95000"/>
            </a:srgbClr>
          </a:solidFill>
          <a:ln w="2286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24" name="Text 21"/>
          <p:cNvSpPr/>
          <p:nvPr/>
        </p:nvSpPr>
        <p:spPr>
          <a:xfrm>
            <a:off x="7575233" y="6851452"/>
            <a:ext cx="1977390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Segurança</a:t>
            </a:r>
            <a:endParaRPr lang="en-US" sz="1550" dirty="0"/>
          </a:p>
        </p:txBody>
      </p:sp>
      <p:sp>
        <p:nvSpPr>
          <p:cNvPr id="25" name="Text 22"/>
          <p:cNvSpPr/>
          <p:nvPr/>
        </p:nvSpPr>
        <p:spPr>
          <a:xfrm>
            <a:off x="7575233" y="7193518"/>
            <a:ext cx="6083260" cy="2531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APScheduler monitora prazos e garante conformidade regulatória</a:t>
            </a:r>
            <a:endParaRPr lang="en-US" sz="1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52118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Do Custo Manual para o Valor Estratégico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280190" y="2158246"/>
            <a:ext cx="3687485" cy="3004304"/>
          </a:xfrm>
          <a:prstGeom prst="roundRect">
            <a:avLst>
              <a:gd name="adj" fmla="val 2537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6469261" y="2347317"/>
            <a:ext cx="544354" cy="544354"/>
          </a:xfrm>
          <a:prstGeom prst="roundRect">
            <a:avLst>
              <a:gd name="adj" fmla="val 16796213"/>
            </a:avLst>
          </a:prstGeom>
          <a:solidFill>
            <a:srgbClr val="5A6ED8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18923" y="2496979"/>
            <a:ext cx="244912" cy="24491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469261" y="3073122"/>
            <a:ext cx="272188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ROI de Tempo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6469261" y="3522107"/>
            <a:ext cx="3309342" cy="1451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Libera </a:t>
            </a:r>
            <a:r>
              <a:rPr lang="en-US" sz="1400" b="1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+11% do tempo</a:t>
            </a: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da Engenharia para focar em atividades estratégicas de maior impacto, permitindo que a equipe contribua com projetos de inovação e melhoria contínua.</a:t>
            </a:r>
            <a:endParaRPr lang="en-US" sz="1400" dirty="0"/>
          </a:p>
        </p:txBody>
      </p:sp>
      <p:sp>
        <p:nvSpPr>
          <p:cNvPr id="9" name="Shape 5"/>
          <p:cNvSpPr/>
          <p:nvPr/>
        </p:nvSpPr>
        <p:spPr>
          <a:xfrm>
            <a:off x="10149126" y="2158246"/>
            <a:ext cx="3687485" cy="3004304"/>
          </a:xfrm>
          <a:prstGeom prst="roundRect">
            <a:avLst>
              <a:gd name="adj" fmla="val 2537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0" name="Shape 6"/>
          <p:cNvSpPr/>
          <p:nvPr/>
        </p:nvSpPr>
        <p:spPr>
          <a:xfrm>
            <a:off x="10338197" y="2347317"/>
            <a:ext cx="544354" cy="544354"/>
          </a:xfrm>
          <a:prstGeom prst="roundRect">
            <a:avLst>
              <a:gd name="adj" fmla="val 16796213"/>
            </a:avLst>
          </a:prstGeom>
          <a:solidFill>
            <a:srgbClr val="5A6ED8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487858" y="2496979"/>
            <a:ext cx="244912" cy="24491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338197" y="3073122"/>
            <a:ext cx="272188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Precisão Total</a:t>
            </a:r>
            <a:endParaRPr lang="en-US" sz="2100" dirty="0"/>
          </a:p>
        </p:txBody>
      </p:sp>
      <p:sp>
        <p:nvSpPr>
          <p:cNvPr id="13" name="Text 8"/>
          <p:cNvSpPr/>
          <p:nvPr/>
        </p:nvSpPr>
        <p:spPr>
          <a:xfrm>
            <a:off x="10338197" y="3522107"/>
            <a:ext cx="3309342" cy="1161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Reduz a </a:t>
            </a:r>
            <a:r>
              <a:rPr lang="en-US" sz="1400" b="1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zero os erros</a:t>
            </a: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 digitação na identificação do Centro de Custo, utilizando o SAP como fonte única da verdade e eliminando retrabalho.</a:t>
            </a:r>
            <a:endParaRPr lang="en-US" sz="1400" dirty="0"/>
          </a:p>
        </p:txBody>
      </p:sp>
      <p:sp>
        <p:nvSpPr>
          <p:cNvPr id="14" name="Shape 9"/>
          <p:cNvSpPr/>
          <p:nvPr/>
        </p:nvSpPr>
        <p:spPr>
          <a:xfrm>
            <a:off x="6280190" y="5344001"/>
            <a:ext cx="7556421" cy="2133481"/>
          </a:xfrm>
          <a:prstGeom prst="roundRect">
            <a:avLst>
              <a:gd name="adj" fmla="val 357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5" name="Shape 10"/>
          <p:cNvSpPr/>
          <p:nvPr/>
        </p:nvSpPr>
        <p:spPr>
          <a:xfrm>
            <a:off x="6469261" y="5533072"/>
            <a:ext cx="544354" cy="544354"/>
          </a:xfrm>
          <a:prstGeom prst="roundRect">
            <a:avLst>
              <a:gd name="adj" fmla="val 16796213"/>
            </a:avLst>
          </a:prstGeom>
          <a:solidFill>
            <a:srgbClr val="5A6ED8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18923" y="5682734"/>
            <a:ext cx="244912" cy="244912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469261" y="6258878"/>
            <a:ext cx="272188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Compliance Garantido</a:t>
            </a:r>
            <a:endParaRPr lang="en-US" sz="2100" dirty="0"/>
          </a:p>
        </p:txBody>
      </p:sp>
      <p:sp>
        <p:nvSpPr>
          <p:cNvPr id="18" name="Text 12"/>
          <p:cNvSpPr/>
          <p:nvPr/>
        </p:nvSpPr>
        <p:spPr>
          <a:xfrm>
            <a:off x="6469261" y="6707862"/>
            <a:ext cx="7178278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Processo </a:t>
            </a:r>
            <a:r>
              <a:rPr lang="en-US" sz="1400" b="1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100% digital</a:t>
            </a: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 auditável com regras de negócio automatizadas: timeout de 48h e proteção contra duplicidade com trava de clique único.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37699"/>
            <a:ext cx="5441394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Tecnologias Utilizadas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93790" y="1742003"/>
            <a:ext cx="130428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Nossa solução combina as mais modernas tecnologias de IA e automação para criar um sistema robusto, escalável e confiável.</a:t>
            </a:r>
            <a:endParaRPr lang="en-US" sz="16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2329220"/>
            <a:ext cx="646390" cy="6463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3244929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Streamlit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93790" y="3710702"/>
            <a:ext cx="4168021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Interface de usuário moderna e intuitiva para upload de documentos e gestão de aprovações</a:t>
            </a:r>
            <a:endParaRPr lang="en-US" sz="16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31130" y="2329220"/>
            <a:ext cx="646390" cy="64639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1130" y="3244929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Google Gemini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5231130" y="3710702"/>
            <a:ext cx="4168021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Inteligência artificial generativa para extração precisa de dados de documentos PDF</a:t>
            </a:r>
            <a:endParaRPr lang="en-US" sz="16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668470" y="2329220"/>
            <a:ext cx="646390" cy="64639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68470" y="3244929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PyMuPDF</a:t>
            </a:r>
            <a:endParaRPr lang="en-US" sz="2100" dirty="0"/>
          </a:p>
        </p:txBody>
      </p:sp>
      <p:sp>
        <p:nvSpPr>
          <p:cNvPr id="12" name="Text 7"/>
          <p:cNvSpPr/>
          <p:nvPr/>
        </p:nvSpPr>
        <p:spPr>
          <a:xfrm>
            <a:off x="9668470" y="3710702"/>
            <a:ext cx="416814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Biblioteca especializada para processamento eficiente de arquivos PDF</a:t>
            </a:r>
            <a:endParaRPr lang="en-US" sz="16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93790" y="5176004"/>
            <a:ext cx="646390" cy="64639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93790" y="6091714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APScheduler</a:t>
            </a:r>
            <a:endParaRPr lang="en-US" sz="2100" dirty="0"/>
          </a:p>
        </p:txBody>
      </p:sp>
      <p:sp>
        <p:nvSpPr>
          <p:cNvPr id="15" name="Text 9"/>
          <p:cNvSpPr/>
          <p:nvPr/>
        </p:nvSpPr>
        <p:spPr>
          <a:xfrm>
            <a:off x="793790" y="6557486"/>
            <a:ext cx="4168021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Sistema de agendamento para monitoramento automático de prazos e timeouts</a:t>
            </a:r>
            <a:endParaRPr lang="en-US" sz="165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231130" y="5176004"/>
            <a:ext cx="646390" cy="646390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5231130" y="6091714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SQLite</a:t>
            </a:r>
            <a:endParaRPr lang="en-US" sz="2100" dirty="0"/>
          </a:p>
        </p:txBody>
      </p:sp>
      <p:sp>
        <p:nvSpPr>
          <p:cNvPr id="18" name="Text 11"/>
          <p:cNvSpPr/>
          <p:nvPr/>
        </p:nvSpPr>
        <p:spPr>
          <a:xfrm>
            <a:off x="5231130" y="6557486"/>
            <a:ext cx="4168021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Banco de dados leve e eficiente para gerenciamento de estado e histórico de transações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682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7062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 Futuro do Agente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3909774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Nosso roadmap de evolução contempla integrações mais profundas e automação completa do processo de ponta a ponta.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1065967" y="5129927"/>
            <a:ext cx="3954304" cy="181451"/>
          </a:xfrm>
          <a:prstGeom prst="roundRect">
            <a:avLst>
              <a:gd name="adj" fmla="val 42003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793790" y="4948476"/>
            <a:ext cx="544354" cy="544354"/>
          </a:xfrm>
          <a:prstGeom prst="roundRect">
            <a:avLst>
              <a:gd name="adj" fmla="val 8398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29878" y="5084564"/>
            <a:ext cx="272177" cy="27217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75241" y="5674281"/>
            <a:ext cx="273200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Integração Direta com SAP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975241" y="6066592"/>
            <a:ext cx="3863697" cy="1161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Substituir o SQLite por uma conexão direta via API ao sistema SAP oficial, garantindo dados em tempo real e eliminando necessidade de sincronização manual.</a:t>
            </a:r>
            <a:endParaRPr lang="en-US" sz="1400" dirty="0"/>
          </a:p>
        </p:txBody>
      </p:sp>
      <p:sp>
        <p:nvSpPr>
          <p:cNvPr id="10" name="Shape 6"/>
          <p:cNvSpPr/>
          <p:nvPr/>
        </p:nvSpPr>
        <p:spPr>
          <a:xfrm>
            <a:off x="5474018" y="4857750"/>
            <a:ext cx="3954304" cy="181451"/>
          </a:xfrm>
          <a:prstGeom prst="roundRect">
            <a:avLst>
              <a:gd name="adj" fmla="val 42003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1" name="Shape 7"/>
          <p:cNvSpPr/>
          <p:nvPr/>
        </p:nvSpPr>
        <p:spPr>
          <a:xfrm>
            <a:off x="5201841" y="4676299"/>
            <a:ext cx="544354" cy="544354"/>
          </a:xfrm>
          <a:prstGeom prst="roundRect">
            <a:avLst>
              <a:gd name="adj" fmla="val 8398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37929" y="4812387"/>
            <a:ext cx="272177" cy="272177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5383292" y="5402104"/>
            <a:ext cx="325552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Automação Total do Pagamento</a:t>
            </a:r>
            <a:endParaRPr lang="en-US" sz="1750" dirty="0"/>
          </a:p>
        </p:txBody>
      </p:sp>
      <p:sp>
        <p:nvSpPr>
          <p:cNvPr id="14" name="Text 9"/>
          <p:cNvSpPr/>
          <p:nvPr/>
        </p:nvSpPr>
        <p:spPr>
          <a:xfrm>
            <a:off x="5383292" y="5794415"/>
            <a:ext cx="3863697" cy="1451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 vez de apenas enviar e-mail para o Financeiro, o agente preencherá automaticamente o formulário de pagamento no Smartsheet, a ferramenta oficial da empresa, fechando o ciclo completo.</a:t>
            </a:r>
            <a:endParaRPr lang="en-US" sz="1400" dirty="0"/>
          </a:p>
        </p:txBody>
      </p:sp>
      <p:sp>
        <p:nvSpPr>
          <p:cNvPr id="15" name="Shape 10"/>
          <p:cNvSpPr/>
          <p:nvPr/>
        </p:nvSpPr>
        <p:spPr>
          <a:xfrm>
            <a:off x="9882068" y="4585573"/>
            <a:ext cx="3954423" cy="181451"/>
          </a:xfrm>
          <a:prstGeom prst="roundRect">
            <a:avLst>
              <a:gd name="adj" fmla="val 42003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6" name="Shape 11"/>
          <p:cNvSpPr/>
          <p:nvPr/>
        </p:nvSpPr>
        <p:spPr>
          <a:xfrm>
            <a:off x="9609892" y="4404122"/>
            <a:ext cx="544354" cy="544354"/>
          </a:xfrm>
          <a:prstGeom prst="roundRect">
            <a:avLst>
              <a:gd name="adj" fmla="val 8398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745980" y="4540210"/>
            <a:ext cx="272177" cy="272177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9791343" y="5129927"/>
            <a:ext cx="3351609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Expansão para Outros Processos</a:t>
            </a:r>
            <a:endParaRPr lang="en-US" sz="1750" dirty="0"/>
          </a:p>
        </p:txBody>
      </p:sp>
      <p:sp>
        <p:nvSpPr>
          <p:cNvPr id="19" name="Text 13"/>
          <p:cNvSpPr/>
          <p:nvPr/>
        </p:nvSpPr>
        <p:spPr>
          <a:xfrm>
            <a:off x="9791343" y="5522238"/>
            <a:ext cx="3863816" cy="1161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Aplicar a mesma arquitetura multi-agente para automatizar outros fluxos documentais da empresa, multiplicando o impacto positivo da solução.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7241" y="618530"/>
            <a:ext cx="5061347" cy="632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Conclusão</a:t>
            </a:r>
            <a:endParaRPr lang="en-US" sz="3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241" y="1782366"/>
            <a:ext cx="5652849" cy="56528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873365" y="1782366"/>
            <a:ext cx="5977414" cy="1295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Resolvemos um problema real do nosso time. Provamos como um sistema Multi-Agente, usando IA Generativa, pode orquestrar workflows complexos — Extração, Enriquecimento e Validação — com segurança e eficiência.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7569756" y="1782366"/>
            <a:ext cx="22860" cy="1295400"/>
          </a:xfrm>
          <a:prstGeom prst="rect">
            <a:avLst/>
          </a:prstGeom>
          <a:solidFill>
            <a:srgbClr val="5A6ED8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7569756" y="3305413"/>
            <a:ext cx="6281023" cy="971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Esta solução demonstra o poder transformador da inteligência artificial aplicada a processos empresariais reais, gerando valor mensurável e liberando capital humano para atividades estratégicas.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569756" y="4459129"/>
            <a:ext cx="6281023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Obrigado pela atenção!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Contato e Repositório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96703"/>
            <a:ext cx="4885015" cy="48850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39828" y="2168366"/>
            <a:ext cx="384560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Grupo: Agregadores I2A2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239828" y="2820472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Este projeto está disponível em nosso repositório público no GitHub, incluindo documentação completa, código-fonte e instruções de instalação.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39828" y="4164330"/>
            <a:ext cx="7604284" cy="1326713"/>
          </a:xfrm>
          <a:prstGeom prst="roundRect">
            <a:avLst>
              <a:gd name="adj" fmla="val 7181"/>
            </a:avLst>
          </a:prstGeom>
          <a:solidFill>
            <a:srgbClr val="0F163E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6642" y="4508421"/>
            <a:ext cx="283488" cy="22681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976943" y="4447818"/>
            <a:ext cx="664035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b="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Link do GitHub: https://github.com/jcdpassos/agent_nf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6239828" y="5746194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Agradecemos a oportunidade de apresentar nossa solução e estamos disponíveis para responder perguntas e discutir possíveis colaborações.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761</Words>
  <Application>Microsoft Office PowerPoint</Application>
  <PresentationFormat>Personalizar</PresentationFormat>
  <Paragraphs>87</Paragraphs>
  <Slides>9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Roboto Medium</vt:lpstr>
      <vt:lpstr>Roboto Light</vt:lpstr>
      <vt:lpstr>Arial</vt:lpstr>
      <vt:lpstr>Roboto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Guerra, Beatriz</dc:creator>
  <cp:lastModifiedBy>Guerra, Beatriz</cp:lastModifiedBy>
  <cp:revision>1</cp:revision>
  <dcterms:created xsi:type="dcterms:W3CDTF">2025-11-03T01:42:28Z</dcterms:created>
  <dcterms:modified xsi:type="dcterms:W3CDTF">2025-11-03T02:10:28Z</dcterms:modified>
</cp:coreProperties>
</file>